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6" r:id="rId4"/>
    <p:sldMasterId id="2147483831" r:id="rId5"/>
    <p:sldMasterId id="2147483876" r:id="rId6"/>
  </p:sldMasterIdLst>
  <p:notesMasterIdLst>
    <p:notesMasterId r:id="rId20"/>
  </p:notesMasterIdLst>
  <p:handoutMasterIdLst>
    <p:handoutMasterId r:id="rId21"/>
  </p:handoutMasterIdLst>
  <p:sldIdLst>
    <p:sldId id="292" r:id="rId7"/>
    <p:sldId id="271" r:id="rId8"/>
    <p:sldId id="270" r:id="rId9"/>
    <p:sldId id="290" r:id="rId10"/>
    <p:sldId id="280" r:id="rId11"/>
    <p:sldId id="291" r:id="rId12"/>
    <p:sldId id="279" r:id="rId13"/>
    <p:sldId id="278" r:id="rId14"/>
    <p:sldId id="282" r:id="rId15"/>
    <p:sldId id="281" r:id="rId16"/>
    <p:sldId id="277" r:id="rId17"/>
    <p:sldId id="284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276"/>
    <a:srgbClr val="009AB1"/>
    <a:srgbClr val="E8EEE6"/>
    <a:srgbClr val="EEF6F5"/>
    <a:srgbClr val="B70E0C"/>
    <a:srgbClr val="008842"/>
    <a:srgbClr val="A3D8E7"/>
    <a:srgbClr val="E63312"/>
    <a:srgbClr val="59B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6389"/>
  </p:normalViewPr>
  <p:slideViewPr>
    <p:cSldViewPr snapToObjects="1">
      <p:cViewPr varScale="1">
        <p:scale>
          <a:sx n="69" d="100"/>
          <a:sy n="69" d="100"/>
        </p:scale>
        <p:origin x="-53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67" d="100"/>
          <a:sy n="167" d="100"/>
        </p:scale>
        <p:origin x="2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23591-F02F-AE47-B7E1-9E7D7C6892BF}" type="datetimeFigureOut">
              <a:rPr lang="en-US" smtClean="0">
                <a:latin typeface="Source Sans Pro" pitchFamily="34" charset="0"/>
              </a:rPr>
              <a:t>9/1/2020</a:t>
            </a:fld>
            <a:endParaRPr lang="en-US" dirty="0">
              <a:latin typeface="Source Sans Pro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90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pitchFamily="34" charset="0"/>
              </a:defRPr>
            </a:lvl1pPr>
          </a:lstStyle>
          <a:p>
            <a:fld id="{2F3C9ACB-36A7-6546-8C9A-F713457D4048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</a:defRPr>
            </a:lvl1pPr>
          </a:lstStyle>
          <a:p>
            <a:fld id="{0D0812F5-6220-024A-AC5F-2289F6220B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0000" y="5520003"/>
            <a:ext cx="10848608" cy="69330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b="0" cap="none" spc="0" dirty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z="1600" smtClean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itchFamily="34" charset="0"/>
                <a:ea typeface="Source Sans Pro" pitchFamily="34" charset="0"/>
              </a:rPr>
              <a:t>Edytuj style wzorca tekstu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720000" y="3840000"/>
            <a:ext cx="10848608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20000" y="480002"/>
            <a:ext cx="10944619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01" y="6300000"/>
            <a:ext cx="1952625" cy="5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01" y="6300000"/>
            <a:ext cx="1952625" cy="5024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0000" y="5445226"/>
            <a:ext cx="10848608" cy="67207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GB" b="0" cap="none" spc="0" dirty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z="1600" smtClean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itchFamily="34" charset="0"/>
                <a:ea typeface="Source Sans Pro" pitchFamily="34" charset="0"/>
              </a:rPr>
              <a:t>Edytuj style wzorca tekstu</a:t>
            </a: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720000" y="3840000"/>
            <a:ext cx="10848608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20000" y="480002"/>
            <a:ext cx="10848608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85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720000" y="3840000"/>
            <a:ext cx="10848608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1" y="6358286"/>
            <a:ext cx="1327785" cy="3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6000"/>
            <a:ext cx="12192000" cy="6144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720000" y="3840000"/>
            <a:ext cx="10848608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099" y="6363202"/>
            <a:ext cx="1015365" cy="34836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383267" y="6330989"/>
            <a:ext cx="1392000" cy="527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1" y="6358286"/>
            <a:ext cx="1327785" cy="34836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240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720000" y="3840000"/>
            <a:ext cx="10848608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383267" y="6330989"/>
            <a:ext cx="1392000" cy="527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1" y="6358286"/>
            <a:ext cx="1327785" cy="34836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single column+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384002"/>
            <a:ext cx="11184629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Slide heading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960002"/>
            <a:ext cx="11184629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76003" y="1680000"/>
            <a:ext cx="11184631" cy="4608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216000" algn="l"/>
              </a:tabLs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0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.HelveticaNeueDeskInterface-Regular" charset="-120"/>
              <a:buChar char="–"/>
              <a:tabLst>
                <a:tab pos="432000" algn="l"/>
              </a:tabLst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54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72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900000" algn="l"/>
              </a:tabLst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two columns+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384002"/>
            <a:ext cx="11188371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Slide heading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960002"/>
            <a:ext cx="11188371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6000" y="1680000"/>
            <a:ext cx="5424000" cy="4608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216000" algn="l"/>
              </a:tabLs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0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.HelveticaNeueDeskInterface-Regular" charset="-120"/>
              <a:buChar char="–"/>
              <a:tabLst>
                <a:tab pos="432000" algn="l"/>
              </a:tabLst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54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72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900000" algn="l"/>
              </a:tabLst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336796" y="1680000"/>
            <a:ext cx="5424000" cy="4608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216000" algn="l"/>
              </a:tabLs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0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.HelveticaNeueDeskInterface-Regular" charset="-120"/>
              <a:buChar char="–"/>
              <a:tabLst>
                <a:tab pos="432000" algn="l"/>
              </a:tabLst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54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72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900000" algn="l"/>
              </a:tabLst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Appendix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384002"/>
            <a:ext cx="11184629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Slide heading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960002"/>
            <a:ext cx="11184629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76003" y="1680000"/>
            <a:ext cx="11184631" cy="4608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216000" algn="l"/>
              </a:tabLs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0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.HelveticaNeueDeskInterface-Regular" charset="-120"/>
              <a:buChar char="–"/>
              <a:tabLst>
                <a:tab pos="432000" algn="l"/>
              </a:tabLst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54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72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900000" algn="l"/>
              </a:tabLst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- Appendix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384002"/>
            <a:ext cx="11184629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Slide heading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960002"/>
            <a:ext cx="11184629" cy="323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76000" y="1680000"/>
            <a:ext cx="5424000" cy="4608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216000" algn="l"/>
              </a:tabLs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0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.HelveticaNeueDeskInterface-Regular" charset="-120"/>
              <a:buChar char="–"/>
              <a:tabLst>
                <a:tab pos="432000" algn="l"/>
              </a:tabLst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54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72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900000" algn="l"/>
              </a:tabLst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336796" y="1680000"/>
            <a:ext cx="5424000" cy="4608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216000" algn="l"/>
              </a:tabLs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0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.HelveticaNeueDeskInterface-Regular" charset="-120"/>
              <a:buChar char="–"/>
              <a:tabLst>
                <a:tab pos="432000" algn="l"/>
              </a:tabLst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tabLst>
                <a:tab pos="54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720000" algn="l"/>
              </a:tabLst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900000" algn="l"/>
              </a:tabLst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2000" y="6545581"/>
            <a:ext cx="576000" cy="2154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l" descr="Aviva: Internal"/>
          <p:cNvSpPr txBox="1"/>
          <p:nvPr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Aviva: </a:t>
            </a:r>
            <a:r>
              <a:rPr lang="en-GB" sz="800" b="0" i="0" u="none" baseline="0" smtClean="0">
                <a:solidFill>
                  <a:srgbClr val="003DA5"/>
                </a:solidFill>
                <a:latin typeface="Arial" panose="020B0604020202020204" pitchFamily="34" charset="0"/>
              </a:rPr>
              <a:t>Internal</a:t>
            </a:r>
            <a:endParaRPr lang="en-GB" sz="800" b="0" i="0" u="none" baseline="0" dirty="0">
              <a:solidFill>
                <a:srgbClr val="003DA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09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l" descr="Aviva: Internal"/>
          <p:cNvSpPr txBox="1"/>
          <p:nvPr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Aviva: </a:t>
            </a:r>
            <a:r>
              <a:rPr lang="en-GB" sz="800" b="0" i="0" u="none" baseline="0" smtClean="0">
                <a:solidFill>
                  <a:srgbClr val="003DA5"/>
                </a:solidFill>
                <a:latin typeface="Arial" panose="020B0604020202020204" pitchFamily="34" charset="0"/>
              </a:rPr>
              <a:t>Internal</a:t>
            </a:r>
            <a:endParaRPr lang="en-GB" sz="800" b="0" i="0" u="none" baseline="0" dirty="0">
              <a:solidFill>
                <a:srgbClr val="003DA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4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86" r:id="rId2"/>
    <p:sldLayoutId id="2147483911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83267" y="6330989"/>
            <a:ext cx="1392000" cy="527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1" y="6358286"/>
            <a:ext cx="1327785" cy="34836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00" y="6545580"/>
            <a:ext cx="576000" cy="21528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Source Sans Pro" pitchFamily="34" charset="0"/>
                <a:ea typeface="Source Sans Pro" pitchFamily="34" charset="0"/>
              </a:defRPr>
            </a:lvl1pPr>
          </a:lstStyle>
          <a:p>
            <a:fld id="{DC6A5864-62EE-2F48-AEC4-3D428DEAF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l" descr="Aviva: Internal"/>
          <p:cNvSpPr txBox="1"/>
          <p:nvPr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Aviva: </a:t>
            </a:r>
            <a:r>
              <a:rPr lang="en-GB" sz="800" b="0" i="0" u="none" baseline="0" smtClean="0">
                <a:solidFill>
                  <a:srgbClr val="003DA5"/>
                </a:solidFill>
                <a:latin typeface="Arial" panose="020B0604020202020204" pitchFamily="34" charset="0"/>
              </a:rPr>
              <a:t>Internal</a:t>
            </a:r>
            <a:endParaRPr lang="en-GB" sz="800" b="0" i="0" u="none" baseline="0" dirty="0">
              <a:solidFill>
                <a:srgbClr val="003DA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3" r:id="rId3"/>
    <p:sldLayoutId id="2147483945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1" name="Łącznik prosty 10"/>
          <p:cNvCxnSpPr/>
          <p:nvPr/>
        </p:nvCxnSpPr>
        <p:spPr>
          <a:xfrm flipH="1">
            <a:off x="3624501" y="18682"/>
            <a:ext cx="72008" cy="6938710"/>
          </a:xfrm>
          <a:prstGeom prst="line">
            <a:avLst/>
          </a:prstGeom>
          <a:ln w="57150">
            <a:solidFill>
              <a:srgbClr val="B60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-8523" y="455920"/>
            <a:ext cx="12173528" cy="372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370" y="5805450"/>
            <a:ext cx="12192000" cy="372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" y="830619"/>
            <a:ext cx="12192000" cy="49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14652" y="367289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Widok w </a:t>
            </a:r>
            <a:r>
              <a:rPr lang="pl-PL" sz="2400" b="1" dirty="0" err="1">
                <a:solidFill>
                  <a:srgbClr val="009AB1"/>
                </a:solidFill>
              </a:rPr>
              <a:t>MyAviva</a:t>
            </a:r>
            <a:endParaRPr lang="pl-PL" sz="2400" b="1" dirty="0">
              <a:solidFill>
                <a:srgbClr val="009AB1"/>
              </a:solidFill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199456" y="1523057"/>
            <a:ext cx="8034329" cy="50148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58" y="3501008"/>
            <a:ext cx="2557264" cy="29261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29" y="1298092"/>
            <a:ext cx="3217464" cy="2379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500220" y="1844824"/>
            <a:ext cx="2414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utworzeniu konta i zalogowaniu się klient będzie widział wniosek dot. przystąpienia do ubezpieczenia. Do momentu opłacenia będzie to wniosek nieaktywny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85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05" y="676919"/>
            <a:ext cx="2520280" cy="31293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78699" y="383735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9" y="975382"/>
            <a:ext cx="40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Opłacenie składki w </a:t>
            </a:r>
            <a:r>
              <a:rPr lang="pl-PL" sz="2400" b="1" dirty="0" err="1">
                <a:solidFill>
                  <a:srgbClr val="009AB1"/>
                </a:solidFill>
              </a:rPr>
              <a:t>MyAviva</a:t>
            </a:r>
            <a:endParaRPr lang="pl-PL" sz="2400" b="1" dirty="0">
              <a:solidFill>
                <a:srgbClr val="009AB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815493" y="1437047"/>
            <a:ext cx="5113340" cy="3184536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5467229" y="3264243"/>
            <a:ext cx="4848847" cy="338897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79" y="179535"/>
            <a:ext cx="3217464" cy="2379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436848" y="841653"/>
            <a:ext cx="2411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wyborze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opcji zapłać,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Klient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zostanie przekierowany do formularza płatności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elektronicznych.</a:t>
            </a:r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0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276186"/>
            <a:ext cx="2557264" cy="29261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12204" y="384002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9" y="1009354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Polisa opłacona w </a:t>
            </a:r>
            <a:r>
              <a:rPr lang="pl-PL" sz="2400" b="1" dirty="0" err="1">
                <a:solidFill>
                  <a:srgbClr val="009AB1"/>
                </a:solidFill>
              </a:rPr>
              <a:t>MyAviva</a:t>
            </a:r>
            <a:endParaRPr lang="pl-PL" sz="2400" b="1" dirty="0">
              <a:solidFill>
                <a:srgbClr val="009AB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055440" y="1493534"/>
            <a:ext cx="7560840" cy="4672917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8832304" y="1003889"/>
            <a:ext cx="3217464" cy="2379500"/>
            <a:chOff x="7418585" y="163071"/>
            <a:chExt cx="3217464" cy="2379500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585" y="163071"/>
              <a:ext cx="3217464" cy="2379500"/>
            </a:xfrm>
            <a:prstGeom prst="rect">
              <a:avLst/>
            </a:prstGeom>
          </p:spPr>
        </p:pic>
        <p:sp>
          <p:nvSpPr>
            <p:cNvPr id="15" name="pole tekstowe 14"/>
            <p:cNvSpPr txBox="1"/>
            <p:nvPr/>
          </p:nvSpPr>
          <p:spPr>
            <a:xfrm>
              <a:off x="7921030" y="816226"/>
              <a:ext cx="2564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 opłaceniu składki polisa Klienta będzie miała status „Aktywna” i klient będzie mógł pobrać </a:t>
              </a: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dokument.</a:t>
              </a:r>
              <a:endPara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2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88640"/>
            <a:ext cx="5400600" cy="6572224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60648"/>
            <a:ext cx="3384376" cy="250366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312919" y="980728"/>
            <a:ext cx="273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wszystko jasne 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08313" y="373131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</a:t>
            </a:r>
            <a:r>
              <a:rPr lang="pl-PL" dirty="0" smtClean="0">
                <a:solidFill>
                  <a:srgbClr val="B90276"/>
                </a:solidFill>
                <a:latin typeface="Arial"/>
                <a:cs typeface="Arial"/>
              </a:rPr>
              <a:t>ubezpieczenia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3"/>
            <a:ext cx="603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4"/>
                </a:solidFill>
              </a:rPr>
              <a:t>Wniosek przystąpienia dla Klienta – elektroniczna ścieżka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423592" y="1378686"/>
            <a:ext cx="4038154" cy="505162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528741"/>
            <a:ext cx="2557264" cy="29261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22" y="908720"/>
            <a:ext cx="3611121" cy="26706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053882" y="1553865"/>
            <a:ext cx="26291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kliknięciu w link klient zostaje przekierowany na elektroniczny formularz, na którym będzie mógł dokonać wyboru wariantu ubezpieczenia spośród wcześniej zdefiniowanych przez Agenta dla danego wniosku.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1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56000" y="414523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797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Wniosek przystąpienia dla Klienta – elektroniczna ścieżka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055440" y="1882928"/>
            <a:ext cx="5652368" cy="372018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609879"/>
            <a:ext cx="2520280" cy="312934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726513"/>
            <a:ext cx="3217464" cy="2379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209251" y="2348880"/>
            <a:ext cx="2359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wyborze wariantu Klient musi uzupełnić wymagane dane dla rodzica/opiekuna: imię, nazwisko, PESEL, telefon, e-mail.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606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56000" y="414523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848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9AB1"/>
                </a:solidFill>
              </a:rPr>
              <a:t>UWAGA - Nowość </a:t>
            </a:r>
          </a:p>
          <a:p>
            <a:r>
              <a:rPr lang="pl-PL" sz="2400" b="1" dirty="0" smtClean="0">
                <a:solidFill>
                  <a:srgbClr val="009AB1"/>
                </a:solidFill>
              </a:rPr>
              <a:t>Od Lipca Klient zostanie zapytany o to czy posiada konto </a:t>
            </a:r>
            <a:r>
              <a:rPr lang="pl-PL" sz="2400" b="1" dirty="0" err="1" smtClean="0">
                <a:solidFill>
                  <a:srgbClr val="009AB1"/>
                </a:solidFill>
              </a:rPr>
              <a:t>MyA</a:t>
            </a:r>
            <a:endParaRPr lang="pl-PL" sz="2400" b="1" dirty="0">
              <a:solidFill>
                <a:srgbClr val="009AB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055440" y="1882928"/>
            <a:ext cx="5652368" cy="372018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609879"/>
            <a:ext cx="2520280" cy="312934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726513"/>
            <a:ext cx="3217464" cy="2379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209251" y="2348880"/>
            <a:ext cx="2287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Jeżeli Klient będzie chciał kontynuować proces jako zalogowany nie będzie musiał uzupełniać swoich danych.</a:t>
            </a:r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012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56000" y="389834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797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Wniosek przystąpienia dla Klienta – elektroniczna ścieżka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44896"/>
            <a:ext cx="4752528" cy="39433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80" y="3639513"/>
            <a:ext cx="2557264" cy="29261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700808"/>
            <a:ext cx="3217464" cy="23795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8683557" y="2427799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Niezbędne jest także wpisanie wymaganych danych dla dziecka: imię, nazwisko, data urodzenia.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018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56000" y="414523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888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9AB1"/>
                </a:solidFill>
              </a:rPr>
              <a:t>UWAGA - Nowość </a:t>
            </a:r>
          </a:p>
          <a:p>
            <a:r>
              <a:rPr lang="pl-PL" sz="2400" b="1" dirty="0" smtClean="0">
                <a:solidFill>
                  <a:srgbClr val="009AB1"/>
                </a:solidFill>
              </a:rPr>
              <a:t>Będzie możliwość ubezpieczenia kilku dzieci na jednym wniosku</a:t>
            </a:r>
            <a:endParaRPr lang="pl-PL" sz="2400" b="1" dirty="0">
              <a:solidFill>
                <a:srgbClr val="009AB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609879"/>
            <a:ext cx="2520280" cy="312934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726513"/>
            <a:ext cx="3217464" cy="2379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209251" y="2348880"/>
            <a:ext cx="2215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Wystarczy, że Klient skorzysta z przycisku dodaj kolejne dziecko.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Można dodać do 5 dzieci w ramach 1 wniosku. </a:t>
            </a:r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1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949627" y="1801756"/>
            <a:ext cx="3661673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40924" y="407262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797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Wniosek przystąpienia dla Klienta – elektroniczna ścieżka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222161" y="1472551"/>
            <a:ext cx="3929478" cy="502289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5" y="3140968"/>
            <a:ext cx="2520280" cy="312934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16" y="1471019"/>
            <a:ext cx="3217464" cy="2379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192344" y="2060848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 jak w pozostałych produktach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Klient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zostanie poproszony o oznaczenie stosownych zgód marketingowych oraz oświadczeń.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493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23775" y="346859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797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Wniosek przystąpienia dla Klienta – elektroniczna ścieżka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759928" y="1746043"/>
            <a:ext cx="6436024" cy="4523661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7104112" y="1254139"/>
            <a:ext cx="4568038" cy="4497861"/>
            <a:chOff x="6644075" y="1628800"/>
            <a:chExt cx="4568038" cy="4497861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075" y="3200561"/>
              <a:ext cx="2557264" cy="2926100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649" y="1628800"/>
              <a:ext cx="3217464" cy="2379500"/>
            </a:xfrm>
            <a:prstGeom prst="rect">
              <a:avLst/>
            </a:prstGeom>
          </p:spPr>
        </p:pic>
        <p:sp>
          <p:nvSpPr>
            <p:cNvPr id="4" name="pole tekstowe 3"/>
            <p:cNvSpPr txBox="1"/>
            <p:nvPr/>
          </p:nvSpPr>
          <p:spPr>
            <a:xfrm>
              <a:off x="8444275" y="2505342"/>
              <a:ext cx="26627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Następnie </a:t>
              </a: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Klient </a:t>
              </a:r>
              <a:r>
                <a:rPr lang="pl-P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będzie mógł utworzyć lub zalogować się na konto w </a:t>
              </a:r>
              <a:r>
                <a:rPr lang="pl-PL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MyA</a:t>
              </a:r>
              <a:r>
                <a:rPr lang="pl-P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9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55800" y="384002"/>
            <a:ext cx="11188371" cy="323851"/>
          </a:xfrm>
        </p:spPr>
        <p:txBody>
          <a:bodyPr/>
          <a:lstStyle/>
          <a:p>
            <a:r>
              <a:rPr lang="pl-PL" dirty="0">
                <a:solidFill>
                  <a:srgbClr val="B90276"/>
                </a:solidFill>
                <a:latin typeface="Arial"/>
                <a:cs typeface="Arial"/>
              </a:rPr>
              <a:t>Proces 2</a:t>
            </a:r>
            <a:endParaRPr lang="en-GB" sz="11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A5864-62EE-2F48-AEC4-3D428DEAFA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881918" y="1009354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AB1"/>
                </a:solidFill>
              </a:rPr>
              <a:t>Otwarcie konta w </a:t>
            </a:r>
            <a:r>
              <a:rPr lang="pl-PL" sz="2400" b="1" dirty="0" err="1">
                <a:solidFill>
                  <a:srgbClr val="009AB1"/>
                </a:solidFill>
              </a:rPr>
              <a:t>MyAviva</a:t>
            </a:r>
            <a:endParaRPr lang="pl-PL" sz="2400" b="1" dirty="0">
              <a:solidFill>
                <a:srgbClr val="009AB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79376" y="1471019"/>
            <a:ext cx="8459363" cy="3396324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1848000" y="2933253"/>
            <a:ext cx="5904655" cy="361232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23" y="2708920"/>
            <a:ext cx="2520280" cy="31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iva_template-widescreen-Sept17">
  <a:themeElements>
    <a:clrScheme name="Custom 2">
      <a:dk1>
        <a:srgbClr val="2C2A29"/>
      </a:dk1>
      <a:lt1>
        <a:srgbClr val="FFFFFF"/>
      </a:lt1>
      <a:dk2>
        <a:srgbClr val="B90276"/>
      </a:dk2>
      <a:lt2>
        <a:srgbClr val="009AB1"/>
      </a:lt2>
      <a:accent1>
        <a:srgbClr val="FFD900"/>
      </a:accent1>
      <a:accent2>
        <a:srgbClr val="004FB6"/>
      </a:accent2>
      <a:accent3>
        <a:srgbClr val="123274"/>
      </a:accent3>
      <a:accent4>
        <a:srgbClr val="59B337"/>
      </a:accent4>
      <a:accent5>
        <a:srgbClr val="7A2182"/>
      </a:accent5>
      <a:accent6>
        <a:srgbClr val="B90276"/>
      </a:accent6>
      <a:hlink>
        <a:srgbClr val="0563C1"/>
      </a:hlink>
      <a:folHlink>
        <a:srgbClr val="954F72"/>
      </a:folHlink>
    </a:clrScheme>
    <a:fontScheme name="Source Sans Pro">
      <a:majorFont>
        <a:latin typeface="Source Sans Pro Semibold"/>
        <a:ea typeface="Helvetica Light"/>
        <a:cs typeface="Helvetica Light"/>
      </a:majorFont>
      <a:minorFont>
        <a:latin typeface="Source Sans Pro Light"/>
        <a:ea typeface="Helvetica Light"/>
        <a:cs typeface="Helvetica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viva_V4" id="{FCE221B9-1189-A640-9D53-9E4E5F69C340}" vid="{29307DFD-0020-9C4F-9624-475813237C66}"/>
    </a:ext>
  </a:extLst>
</a:theme>
</file>

<file path=ppt/theme/theme2.xml><?xml version="1.0" encoding="utf-8"?>
<a:theme xmlns:a="http://schemas.openxmlformats.org/drawingml/2006/main" name="Dividers">
  <a:themeElements>
    <a:clrScheme name="New Aviva Colours">
      <a:dk1>
        <a:srgbClr val="2C2A29"/>
      </a:dk1>
      <a:lt1>
        <a:srgbClr val="FFFFFF"/>
      </a:lt1>
      <a:dk2>
        <a:srgbClr val="B90276"/>
      </a:dk2>
      <a:lt2>
        <a:srgbClr val="009AB1"/>
      </a:lt2>
      <a:accent1>
        <a:srgbClr val="FFD900"/>
      </a:accent1>
      <a:accent2>
        <a:srgbClr val="004FB6"/>
      </a:accent2>
      <a:accent3>
        <a:srgbClr val="123274"/>
      </a:accent3>
      <a:accent4>
        <a:srgbClr val="59B337"/>
      </a:accent4>
      <a:accent5>
        <a:srgbClr val="7A2182"/>
      </a:accent5>
      <a:accent6>
        <a:srgbClr val="F39200"/>
      </a:accent6>
      <a:hlink>
        <a:srgbClr val="0563C1"/>
      </a:hlink>
      <a:folHlink>
        <a:srgbClr val="954F72"/>
      </a:folHlink>
    </a:clrScheme>
    <a:fontScheme name="Source Sans Pro">
      <a:majorFont>
        <a:latin typeface="Source Sans Pro Semibold"/>
        <a:ea typeface="Helvetica Light"/>
        <a:cs typeface="Helvetica Light"/>
      </a:majorFont>
      <a:minorFont>
        <a:latin typeface="Source Sans Pro Light"/>
        <a:ea typeface="Helvetica Light"/>
        <a:cs typeface="Helvetica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viva_V4" id="{FCE221B9-1189-A640-9D53-9E4E5F69C340}" vid="{23826766-CC0C-4048-9622-C0D3335DB59B}"/>
    </a:ext>
  </a:extLst>
</a:theme>
</file>

<file path=ppt/theme/theme3.xml><?xml version="1.0" encoding="utf-8"?>
<a:theme xmlns:a="http://schemas.openxmlformats.org/drawingml/2006/main" name="Internal Slides">
  <a:themeElements>
    <a:clrScheme name="Custom 1">
      <a:dk1>
        <a:srgbClr val="2C2A29"/>
      </a:dk1>
      <a:lt1>
        <a:srgbClr val="FFFFFF"/>
      </a:lt1>
      <a:dk2>
        <a:srgbClr val="B90276"/>
      </a:dk2>
      <a:lt2>
        <a:srgbClr val="009AB1"/>
      </a:lt2>
      <a:accent1>
        <a:srgbClr val="CBC9C8"/>
      </a:accent1>
      <a:accent2>
        <a:srgbClr val="FFD900"/>
      </a:accent2>
      <a:accent3>
        <a:srgbClr val="004FB6"/>
      </a:accent3>
      <a:accent4>
        <a:srgbClr val="123274"/>
      </a:accent4>
      <a:accent5>
        <a:srgbClr val="59B337"/>
      </a:accent5>
      <a:accent6>
        <a:srgbClr val="7A2182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Aviva_V4" id="{FCE221B9-1189-A640-9D53-9E4E5F69C340}" vid="{3E865C33-80F4-2F4E-B1C2-2529A432275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5B8999687EDA4EB843A6596C33E4C5" ma:contentTypeVersion="6" ma:contentTypeDescription="Create a new document." ma:contentTypeScope="" ma:versionID="6e7110f190bad1d19af65f9ed09a3b3f">
  <xsd:schema xmlns:xsd="http://www.w3.org/2001/XMLSchema" xmlns:xs="http://www.w3.org/2001/XMLSchema" xmlns:p="http://schemas.microsoft.com/office/2006/metadata/properties" xmlns:ns1="http://schemas.microsoft.com/sharepoint/v3" xmlns:ns2="73d531c4-8dd2-4fd1-8943-7240f3e9e720" xmlns:ns3="db7974ac-5cd0-4aa3-b6a8-bbf549813a58" targetNamespace="http://schemas.microsoft.com/office/2006/metadata/properties" ma:root="true" ma:fieldsID="7f594576eaef52aac559f4ad0307acb3" ns1:_="" ns2:_="" ns3:_="">
    <xsd:import namespace="http://schemas.microsoft.com/sharepoint/v3"/>
    <xsd:import namespace="73d531c4-8dd2-4fd1-8943-7240f3e9e720"/>
    <xsd:import namespace="db7974ac-5cd0-4aa3-b6a8-bbf549813a5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URL" minOccurs="0"/>
                <xsd:element ref="ns2:Busines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  <xsd:element name="URL" ma:index="10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531c4-8dd2-4fd1-8943-7240f3e9e720" elementFormDefault="qualified">
    <xsd:import namespace="http://schemas.microsoft.com/office/2006/documentManagement/types"/>
    <xsd:import namespace="http://schemas.microsoft.com/office/infopath/2007/PartnerControls"/>
    <xsd:element name="Business" ma:index="11" nillable="true" ma:displayName="Business" ma:internalName="Busines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974ac-5cd0-4aa3-b6a8-bbf549813a58" elementFormDefault="qualified">
    <xsd:import namespace="http://schemas.microsoft.com/office/2006/documentManagement/types"/>
    <xsd:import namespace="http://schemas.microsoft.com/office/infopath/2007/PartnerControls"/>
    <xsd:element name="Category" ma:index="12" nillable="true" ma:displayName="Category" ma:format="RadioButtons" ma:internalName="Category">
      <xsd:simpleType>
        <xsd:restriction base="dms:Choice">
          <xsd:enumeration value="Branded Merchandise"/>
          <xsd:enumeration value="Branded PowerPoint Template"/>
          <xsd:enumeration value="Copying Services"/>
          <xsd:enumeration value="General"/>
          <xsd:enumeration value="Gifts and Incentives"/>
          <xsd:enumeration value="Landing pages"/>
          <xsd:enumeration value="Physical Document Archiving"/>
          <xsd:enumeration value="Postal Services"/>
          <xsd:enumeration value="Translation Servi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  <Category xmlns="db7974ac-5cd0-4aa3-b6a8-bbf549813a58">Branded PowerPoint Template</Category>
    <Business xmlns="73d531c4-8dd2-4fd1-8943-7240f3e9e72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4F9DAB9-8DF8-4767-A735-D937D8502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1E364-CC36-497B-8F66-D78CA762F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d531c4-8dd2-4fd1-8943-7240f3e9e720"/>
    <ds:schemaRef ds:uri="db7974ac-5cd0-4aa3-b6a8-bbf549813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FE8EE1-6BA9-4418-BE1F-2EDB8408D63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3d531c4-8dd2-4fd1-8943-7240f3e9e720"/>
    <ds:schemaRef ds:uri="http://purl.org/dc/terms/"/>
    <ds:schemaRef ds:uri="db7974ac-5cd0-4aa3-b6a8-bbf549813a58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NOWY Aviva PowerPoint - Standard</Template>
  <TotalTime>7235</TotalTime>
  <Words>299</Words>
  <Application>Microsoft Office PowerPoint</Application>
  <PresentationFormat>Niestandardowy</PresentationFormat>
  <Paragraphs>49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Aviva_template-widescreen-Sept17</vt:lpstr>
      <vt:lpstr>Dividers</vt:lpstr>
      <vt:lpstr>Internal Slides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AVIVA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Antosiewicz</dc:creator>
  <cp:lastModifiedBy>simte</cp:lastModifiedBy>
  <cp:revision>64</cp:revision>
  <cp:lastPrinted>2016-07-26T08:20:07Z</cp:lastPrinted>
  <dcterms:created xsi:type="dcterms:W3CDTF">2019-05-15T08:48:35Z</dcterms:created>
  <dcterms:modified xsi:type="dcterms:W3CDTF">2020-09-01T11:36:05Z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0x010100745B8999687EDA4EB843A6596C33E4C5</vt:lpwstr>
  </property>
  <property fmtid="{D5CDD505-2E9C-101B-9397-08002B2CF9AE}" pid="3" name="TitusGUID">
    <vt:lpwstr>031f5ee1-49ee-498d-bf28-887dae7f9cb3</vt:lpwstr>
  </property>
  <property fmtid="{D5CDD505-2E9C-101B-9397-08002B2CF9AE}" pid="4" name="AvivaClassification">
    <vt:lpwstr>Aviva-1nternal</vt:lpwstr>
  </property>
</Properties>
</file>